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302" r:id="rId16"/>
    <p:sldId id="272" r:id="rId17"/>
    <p:sldId id="273" r:id="rId18"/>
    <p:sldId id="274" r:id="rId19"/>
    <p:sldId id="276" r:id="rId20"/>
    <p:sldId id="280" r:id="rId21"/>
    <p:sldId id="281" r:id="rId22"/>
    <p:sldId id="283" r:id="rId23"/>
    <p:sldId id="286" r:id="rId24"/>
    <p:sldId id="287" r:id="rId25"/>
    <p:sldId id="290" r:id="rId26"/>
    <p:sldId id="293" r:id="rId27"/>
    <p:sldId id="295" r:id="rId28"/>
    <p:sldId id="294" r:id="rId29"/>
    <p:sldId id="297" r:id="rId30"/>
    <p:sldId id="296" r:id="rId31"/>
    <p:sldId id="298" r:id="rId32"/>
    <p:sldId id="299" r:id="rId33"/>
    <p:sldId id="292" r:id="rId34"/>
    <p:sldId id="300" r:id="rId35"/>
    <p:sldId id="301" r:id="rId36"/>
    <p:sldId id="303" r:id="rId37"/>
    <p:sldId id="306" r:id="rId38"/>
    <p:sldId id="304" r:id="rId39"/>
    <p:sldId id="305" r:id="rId40"/>
    <p:sldId id="30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74589-01CB-437B-A4E2-768495160E96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29186-F011-46A7-BE3A-495241D2A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B24E4-51CF-4AA5-BAD1-E959A4F5D459}" type="slidenum">
              <a:rPr lang="en-US"/>
              <a:pPr/>
              <a:t>7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RR page 60 for reaction type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03E37-6761-4820-A8AB-BDCC375AE606}" type="slidenum">
              <a:rPr lang="en-US"/>
              <a:pPr/>
              <a:t>13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add RR picture before this slide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 smtClean="0"/>
              <a:t>Protein Kinases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Classes III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CMGC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yclin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-dependent protein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are important regulators of the cell cycle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Mitogen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activated protein/microtubule associated protein)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Many of these promote cell division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SK3 (glycogen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kinase-3)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Cyclin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-dependent like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Classes IV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PTK (Protein-tyrosine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Receptor, e.g., epidermal growth factor receptor, insulin receptor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Non-receptor, e.g.,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Src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Abl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Specifically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phosphorylate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protein-tyrosine (note they are not tyrosine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but protein-tyrosine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4000" dirty="0"/>
              <a:t>Protein </a:t>
            </a:r>
            <a:r>
              <a:rPr lang="en-US" sz="4000" dirty="0" err="1"/>
              <a:t>Kinase</a:t>
            </a:r>
            <a:r>
              <a:rPr lang="en-US" sz="4000" dirty="0"/>
              <a:t> and </a:t>
            </a:r>
            <a:r>
              <a:rPr lang="en-US" sz="4000" dirty="0" err="1"/>
              <a:t>P’ase</a:t>
            </a:r>
            <a:r>
              <a:rPr lang="en-US" sz="4000" dirty="0"/>
              <a:t> </a:t>
            </a:r>
            <a:r>
              <a:rPr lang="en-US" sz="4000" dirty="0" err="1" smtClean="0"/>
              <a:t>Rxns</a:t>
            </a:r>
            <a:endParaRPr lang="en-US" sz="4000" dirty="0"/>
          </a:p>
        </p:txBody>
      </p:sp>
      <p:pic>
        <p:nvPicPr>
          <p:cNvPr id="271363" name="Picture 3" descr="C:\Documents and Settings\biocrr\My Documents\Biochem201\Lectures\Dental\ProteinKinases\PKRxn2.JPG"/>
          <p:cNvPicPr>
            <a:picLocks noChangeAspect="1" noChangeArrowheads="1"/>
          </p:cNvPicPr>
          <p:nvPr/>
        </p:nvPicPr>
        <p:blipFill>
          <a:blip r:embed="rId2"/>
          <a:srcRect b="12873"/>
          <a:stretch>
            <a:fillRect/>
          </a:stretch>
        </p:blipFill>
        <p:spPr bwMode="auto">
          <a:xfrm>
            <a:off x="0" y="10668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Reactions and Types of Protein Kinases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4953000" cy="4114800"/>
          </a:xfrm>
        </p:spPr>
        <p:txBody>
          <a:bodyPr/>
          <a:lstStyle/>
          <a:p>
            <a:pPr algn="just"/>
            <a:r>
              <a:rPr lang="en-US" dirty="0"/>
              <a:t>Be able to recognize the three amino acids with an –OH in their R-group</a:t>
            </a:r>
          </a:p>
          <a:p>
            <a:pPr lvl="1" algn="just"/>
            <a:r>
              <a:rPr lang="en-US" dirty="0">
                <a:solidFill>
                  <a:schemeClr val="folHlink"/>
                </a:solidFill>
              </a:rPr>
              <a:t>Serine</a:t>
            </a:r>
          </a:p>
          <a:p>
            <a:pPr lvl="1" algn="just"/>
            <a:r>
              <a:rPr lang="en-US" dirty="0" err="1">
                <a:solidFill>
                  <a:schemeClr val="folHlink"/>
                </a:solidFill>
              </a:rPr>
              <a:t>Threonine</a:t>
            </a:r>
            <a:endParaRPr lang="en-US" dirty="0">
              <a:solidFill>
                <a:schemeClr val="folHlink"/>
              </a:solidFill>
            </a:endParaRPr>
          </a:p>
          <a:p>
            <a:pPr lvl="1" algn="just"/>
            <a:r>
              <a:rPr lang="en-US" dirty="0">
                <a:solidFill>
                  <a:schemeClr val="folHlink"/>
                </a:solidFill>
              </a:rPr>
              <a:t>Tyrosine</a:t>
            </a:r>
          </a:p>
        </p:txBody>
      </p:sp>
      <p:pic>
        <p:nvPicPr>
          <p:cNvPr id="251907" name="Picture 3" descr="C:\wp51\GradCourses\Pharm\PK_PowerPoint\PKRx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399" y="914400"/>
            <a:ext cx="4038601" cy="554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Activation of Protein Kinases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5720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Known </a:t>
            </a:r>
            <a:r>
              <a:rPr lang="en-US" sz="2800" dirty="0"/>
              <a:t>PKA activation mechanism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/>
              <a:t>It is the only one where there is a dissociation of regulatory subunits from catalytic subunits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/>
              <a:t>This was the first activation mechanism to be described, but it turns out to be atypical or unique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folHlink"/>
                </a:solidFill>
              </a:rPr>
              <a:t>PKG, </a:t>
            </a:r>
            <a:r>
              <a:rPr lang="en-US" sz="2800" dirty="0" err="1">
                <a:solidFill>
                  <a:schemeClr val="folHlink"/>
                </a:solidFill>
              </a:rPr>
              <a:t>allosteric</a:t>
            </a:r>
            <a:endParaRPr lang="en-US" sz="2800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folHlink"/>
                </a:solidFill>
              </a:rPr>
              <a:t>PKC, </a:t>
            </a:r>
            <a:r>
              <a:rPr lang="en-US" sz="2800" dirty="0" err="1">
                <a:solidFill>
                  <a:schemeClr val="folHlink"/>
                </a:solidFill>
              </a:rPr>
              <a:t>allosteric</a:t>
            </a:r>
            <a:endParaRPr lang="en-US" sz="2800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folHlink"/>
              </a:solidFill>
            </a:endParaRPr>
          </a:p>
        </p:txBody>
      </p:sp>
      <p:pic>
        <p:nvPicPr>
          <p:cNvPr id="95235" name="Picture 3" descr="C:\wp51\GradCourses\Pharm\PK_PowerPoint\PKActiv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95400"/>
            <a:ext cx="3560763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Kinase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 smtClean="0"/>
              <a:t>Activated by </a:t>
            </a:r>
            <a:r>
              <a:rPr lang="en-US" dirty="0" err="1" smtClean="0"/>
              <a:t>cAMP</a:t>
            </a:r>
            <a:endParaRPr lang="en-US" dirty="0" smtClean="0"/>
          </a:p>
          <a:p>
            <a:pPr algn="just">
              <a:lnSpc>
                <a:spcPct val="160000"/>
              </a:lnSpc>
            </a:pPr>
            <a:r>
              <a:rPr lang="en-US" dirty="0" smtClean="0"/>
              <a:t>Regulation of glycogen, sugar and Lipid metabolism.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Secondary Messenger</a:t>
            </a:r>
          </a:p>
          <a:p>
            <a:pPr lvl="0" algn="just">
              <a:lnSpc>
                <a:spcPct val="160000"/>
              </a:lnSpc>
            </a:pPr>
            <a:r>
              <a:rPr lang="en-US" dirty="0" smtClean="0"/>
              <a:t>The protein enzyme contains two catalytic subunits and two regulatory subunits. </a:t>
            </a:r>
          </a:p>
          <a:p>
            <a:pPr lvl="0" algn="just">
              <a:lnSpc>
                <a:spcPct val="160000"/>
              </a:lnSpc>
            </a:pPr>
            <a:r>
              <a:rPr lang="en-US" dirty="0" smtClean="0"/>
              <a:t>When there is no </a:t>
            </a:r>
            <a:r>
              <a:rPr lang="en-US" dirty="0" err="1" smtClean="0"/>
              <a:t>cAMP</a:t>
            </a:r>
            <a:r>
              <a:rPr lang="en-US" dirty="0" smtClean="0"/>
              <a:t>, the complex is inactive. </a:t>
            </a:r>
          </a:p>
          <a:p>
            <a:pPr lvl="0" algn="just">
              <a:lnSpc>
                <a:spcPct val="160000"/>
              </a:lnSpc>
            </a:pPr>
            <a:r>
              <a:rPr lang="en-US" dirty="0" smtClean="0"/>
              <a:t>When </a:t>
            </a:r>
            <a:r>
              <a:rPr lang="en-US" dirty="0" err="1" smtClean="0"/>
              <a:t>cAMP</a:t>
            </a:r>
            <a:r>
              <a:rPr lang="en-US" dirty="0" smtClean="0"/>
              <a:t> binds to the regulatory subunits, their conformation is altered, causing the dissociation of the regulatory subunits, which activates protein </a:t>
            </a:r>
            <a:r>
              <a:rPr lang="en-US" dirty="0" err="1" smtClean="0"/>
              <a:t>kinase</a:t>
            </a:r>
            <a:r>
              <a:rPr lang="en-US" dirty="0" smtClean="0"/>
              <a:t> A and allows further biological effects.</a:t>
            </a:r>
          </a:p>
          <a:p>
            <a:pPr algn="just">
              <a:lnSpc>
                <a:spcPct val="160000"/>
              </a:lnSpc>
            </a:pPr>
            <a:endParaRPr lang="en-US" dirty="0" smtClean="0"/>
          </a:p>
          <a:p>
            <a:pPr algn="just">
              <a:lnSpc>
                <a:spcPct val="16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Protein Kinase A Structure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3886200" cy="5181600"/>
          </a:xfrm>
        </p:spPr>
        <p:txBody>
          <a:bodyPr/>
          <a:lstStyle/>
          <a:p>
            <a:r>
              <a:rPr lang="en-US"/>
              <a:t>Bilobed</a:t>
            </a:r>
          </a:p>
          <a:p>
            <a:pPr lvl="1"/>
            <a:r>
              <a:rPr lang="en-US"/>
              <a:t>N-lobe (upper) mostly beta sheet</a:t>
            </a:r>
          </a:p>
          <a:p>
            <a:pPr lvl="1"/>
            <a:r>
              <a:rPr lang="en-US"/>
              <a:t>C-lobe (lower) mostly alpha helix</a:t>
            </a:r>
          </a:p>
          <a:p>
            <a:r>
              <a:rPr lang="en-US"/>
              <a:t>Active site </a:t>
            </a:r>
            <a:r>
              <a:rPr lang="en-US">
                <a:solidFill>
                  <a:schemeClr val="folHlink"/>
                </a:solidFill>
              </a:rPr>
              <a:t>between the two lobes</a:t>
            </a:r>
          </a:p>
          <a:p>
            <a:r>
              <a:rPr lang="en-US"/>
              <a:t>ATP is bound in the active site</a:t>
            </a:r>
          </a:p>
        </p:txBody>
      </p:sp>
      <p:pic>
        <p:nvPicPr>
          <p:cNvPr id="182275" name="Picture 3" descr="C:\wp51\GradCourses\Pharm\Figures_02\PKA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3638" y="1066800"/>
            <a:ext cx="522605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PKA Domain Structure</a:t>
            </a:r>
          </a:p>
        </p:txBody>
      </p:sp>
      <p:pic>
        <p:nvPicPr>
          <p:cNvPr id="180227" name="Picture 1027" descr="C:\wp51\GradCourses\Pharm\Figures_02\PKADoma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58875"/>
            <a:ext cx="8534400" cy="488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/>
              <a:t>PKA Substrate Specificity</a:t>
            </a:r>
          </a:p>
        </p:txBody>
      </p:sp>
      <p:pic>
        <p:nvPicPr>
          <p:cNvPr id="98307" name="Picture 3" descr="C:\wp51\GradCourses\Pharm\PK_PowerPoint\PKSpecificityO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573713"/>
          </a:xfrm>
          <a:prstGeom prst="rect">
            <a:avLst/>
          </a:prstGeom>
          <a:noFill/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219200" y="6338888"/>
            <a:ext cx="6916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Basic-Basic-Xxx-Ser-Hydrophobic is preferred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en-US" sz="3200" dirty="0"/>
              <a:t>Earl W. Sutherland, </a:t>
            </a:r>
            <a:r>
              <a:rPr lang="en-US" sz="3200" dirty="0" err="1"/>
              <a:t>Jr</a:t>
            </a:r>
            <a:r>
              <a:rPr lang="en-US" sz="3200" dirty="0"/>
              <a:t> (</a:t>
            </a:r>
            <a:r>
              <a:rPr lang="en-US" sz="3200" dirty="0" err="1"/>
              <a:t>cAMP</a:t>
            </a:r>
            <a:r>
              <a:rPr lang="en-US" sz="3200" dirty="0"/>
              <a:t>)</a:t>
            </a:r>
            <a:br>
              <a:rPr lang="en-US" sz="3200" dirty="0"/>
            </a:br>
            <a:r>
              <a:rPr lang="en-US" sz="2800" dirty="0"/>
              <a:t>Edwin Krebs (PKA)       Albert G. Gilman (G-protein)</a:t>
            </a:r>
            <a:br>
              <a:rPr lang="en-US" sz="2800" dirty="0"/>
            </a:br>
            <a:r>
              <a:rPr lang="en-US" sz="2800" dirty="0"/>
              <a:t>Edmund Fischer (PKA)      Martin </a:t>
            </a:r>
            <a:r>
              <a:rPr lang="en-US" sz="2800" dirty="0" err="1" smtClean="0"/>
              <a:t>Rodbell</a:t>
            </a:r>
            <a:r>
              <a:rPr lang="en-US" sz="2800" dirty="0" smtClean="0"/>
              <a:t>( </a:t>
            </a:r>
            <a:r>
              <a:rPr lang="en-US" sz="2800" dirty="0"/>
              <a:t>G-protein)</a:t>
            </a:r>
          </a:p>
        </p:txBody>
      </p:sp>
      <p:pic>
        <p:nvPicPr>
          <p:cNvPr id="142339" name="Picture 3" descr="C:\My Documents\My Pictures\gil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828800"/>
            <a:ext cx="1782763" cy="2514600"/>
          </a:xfrm>
          <a:prstGeom prst="rect">
            <a:avLst/>
          </a:prstGeom>
          <a:noFill/>
        </p:spPr>
      </p:pic>
      <p:pic>
        <p:nvPicPr>
          <p:cNvPr id="142340" name="Picture 4" descr="C:\My Documents\My Pictures\rodb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7175" y="4419600"/>
            <a:ext cx="1728788" cy="2438400"/>
          </a:xfrm>
          <a:prstGeom prst="rect">
            <a:avLst/>
          </a:prstGeom>
          <a:noFill/>
        </p:spPr>
      </p:pic>
      <p:pic>
        <p:nvPicPr>
          <p:cNvPr id="142341" name="Picture 5" descr="C:\My Documents\My Pictures\kreb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88" y="1828800"/>
            <a:ext cx="1782762" cy="2514600"/>
          </a:xfrm>
          <a:prstGeom prst="rect">
            <a:avLst/>
          </a:prstGeom>
          <a:noFill/>
        </p:spPr>
      </p:pic>
      <p:pic>
        <p:nvPicPr>
          <p:cNvPr id="142342" name="Picture 6" descr="C:\My Documents\My Pictures\fisch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225" y="4419600"/>
            <a:ext cx="1730375" cy="2438400"/>
          </a:xfrm>
          <a:prstGeom prst="rect">
            <a:avLst/>
          </a:prstGeom>
          <a:noFill/>
        </p:spPr>
      </p:pic>
      <p:pic>
        <p:nvPicPr>
          <p:cNvPr id="142343" name="Picture 7" descr="C:\My Documents\My Pictures\sutherlan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4525" y="1828800"/>
            <a:ext cx="2862263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4000" dirty="0" smtClean="0"/>
              <a:t>Second </a:t>
            </a:r>
            <a:r>
              <a:rPr lang="en-US" sz="4000" dirty="0"/>
              <a:t>Messenger Hypothesis</a:t>
            </a:r>
            <a:endParaRPr lang="en-US" dirty="0"/>
          </a:p>
        </p:txBody>
      </p:sp>
      <p:pic>
        <p:nvPicPr>
          <p:cNvPr id="91139" name="Picture 3" descr="C:\wp51\GradCourses\Pharm\PK_PowerPoint\Schem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41400"/>
            <a:ext cx="6172200" cy="55768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56388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Protein Kinase 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Activated by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cGMP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Second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messenger protein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(after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Little known about physiological protein substrates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despite needs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extensive investigation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Two types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guanylyl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cyclase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Second messenger generated by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naturetic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factor as an integral membrane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guanylyl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cyclase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Second messenger generated by NO action on the soluble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guanylyl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cyclase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reaction.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Action of cGMP</a:t>
            </a:r>
          </a:p>
        </p:txBody>
      </p:sp>
      <p:pic>
        <p:nvPicPr>
          <p:cNvPr id="108547" name="Picture 2051" descr="C:\wp51\GradCourses\Pharm\PK_PowerPoint\PKA_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60438"/>
            <a:ext cx="6019800" cy="5805487"/>
          </a:xfrm>
          <a:prstGeom prst="rect">
            <a:avLst/>
          </a:prstGeom>
          <a:noFill/>
        </p:spPr>
      </p:pic>
      <p:sp>
        <p:nvSpPr>
          <p:cNvPr id="108548" name="Text Box 2052"/>
          <p:cNvSpPr txBox="1">
            <a:spLocks noChangeArrowheads="1"/>
          </p:cNvSpPr>
          <p:nvPr/>
        </p:nvSpPr>
        <p:spPr bwMode="auto">
          <a:xfrm>
            <a:off x="4708525" y="5146675"/>
            <a:ext cx="2816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Review Fig 19-23 for</a:t>
            </a:r>
          </a:p>
          <a:p>
            <a:r>
              <a:rPr lang="en-US" sz="2400">
                <a:solidFill>
                  <a:schemeClr val="bg2"/>
                </a:solidFill>
              </a:rPr>
              <a:t>NO biosynthesis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5562600"/>
            <a:ext cx="762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r>
              <a:rPr lang="en-US"/>
              <a:t>cGMP Metabolism and Action</a:t>
            </a:r>
          </a:p>
        </p:txBody>
      </p:sp>
      <p:pic>
        <p:nvPicPr>
          <p:cNvPr id="100355" name="Picture 3" descr="C:\wp51\GradCourses\Pharm\PK_PowerPoint\cGM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6858000" cy="470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/>
              <a:t>Calcium-Dependent Protein Kinases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56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</a:t>
            </a:r>
          </a:p>
          <a:p>
            <a:pPr lvl="1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Requires calcium,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diacylglycerol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phospholipid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activity</a:t>
            </a:r>
          </a:p>
          <a:p>
            <a:pPr lvl="1"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Diacylglycerol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generated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the action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phospholipase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C, C refers to calcium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DAG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phospholipid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were also described as necessary for the activation of this enzyme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paradoxical to have PKCs that are independent of Ca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DAG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Calcium-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Calmodulin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-Dependent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Protein Kinases</a:t>
            </a:r>
          </a:p>
          <a:p>
            <a:pPr lvl="1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CAM Kinases I, II, III, IV</a:t>
            </a:r>
          </a:p>
          <a:p>
            <a:pPr lvl="1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Several other protein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activated by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calmodulin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including myosin-light chain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phosphorylase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some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isoforms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adenylyl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cyclase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some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isoforms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phosphodiesterase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/>
              <a:t>Calcium-Dependent PKs</a:t>
            </a:r>
          </a:p>
        </p:txBody>
      </p:sp>
      <p:pic>
        <p:nvPicPr>
          <p:cNvPr id="106499" name="Picture 3" descr="C:\wp51\GradCourses\Pharm\PK_PowerPoint\CaP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35063"/>
            <a:ext cx="8382000" cy="573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91000" cy="1295400"/>
          </a:xfrm>
        </p:spPr>
        <p:txBody>
          <a:bodyPr>
            <a:normAutofit fontScale="90000"/>
          </a:bodyPr>
          <a:lstStyle/>
          <a:p>
            <a:r>
              <a:rPr lang="en-US"/>
              <a:t>Protein Kinase C Family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1910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PKC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C refers to calcium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DAG and </a:t>
            </a:r>
            <a:r>
              <a:rPr lang="en-US" sz="2400" dirty="0" err="1"/>
              <a:t>phospholipid</a:t>
            </a:r>
            <a:r>
              <a:rPr lang="en-US" sz="2400" dirty="0"/>
              <a:t> were also described as necessary for the activation of this enzyme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There are many </a:t>
            </a:r>
            <a:r>
              <a:rPr lang="en-US" sz="2400" dirty="0" err="1"/>
              <a:t>isozymes</a:t>
            </a:r>
            <a:r>
              <a:rPr lang="en-US" sz="2400" dirty="0"/>
              <a:t> that are products of different </a:t>
            </a:r>
            <a:r>
              <a:rPr lang="en-US" sz="2400" dirty="0" smtClean="0"/>
              <a:t>genes</a:t>
            </a:r>
            <a:endParaRPr lang="en-US" sz="2400" dirty="0"/>
          </a:p>
        </p:txBody>
      </p:sp>
      <p:pic>
        <p:nvPicPr>
          <p:cNvPr id="109571" name="Picture 3" descr="C:\wp51\GradCourses\Pharm\PK_PowerPoint\PKCFam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3225" y="0"/>
            <a:ext cx="49307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Tyrosine Kinases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229" t="23571" r="11190" b="20444"/>
          <a:stretch>
            <a:fillRect/>
          </a:stretch>
        </p:blipFill>
        <p:spPr bwMode="auto">
          <a:xfrm>
            <a:off x="381000" y="10668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Tyrosine </a:t>
            </a:r>
            <a:r>
              <a:rPr lang="en-US" dirty="0" err="1" smtClean="0"/>
              <a:t>kinase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spc="-20" dirty="0" smtClean="0">
                <a:latin typeface="Times New Roman"/>
                <a:cs typeface="Times New Roman"/>
              </a:rPr>
              <a:t>Tyrosine </a:t>
            </a:r>
            <a:r>
              <a:rPr lang="en-US" spc="-5" dirty="0" err="1" smtClean="0">
                <a:latin typeface="Times New Roman"/>
                <a:cs typeface="Times New Roman"/>
              </a:rPr>
              <a:t>kinase</a:t>
            </a:r>
            <a:r>
              <a:rPr lang="en-US" spc="-5" dirty="0" smtClean="0">
                <a:latin typeface="Times New Roman"/>
                <a:cs typeface="Times New Roman"/>
              </a:rPr>
              <a:t> receptors are a family </a:t>
            </a:r>
            <a:r>
              <a:rPr lang="en-US" dirty="0" smtClean="0">
                <a:latin typeface="Times New Roman"/>
                <a:cs typeface="Times New Roman"/>
              </a:rPr>
              <a:t>of </a:t>
            </a:r>
            <a:r>
              <a:rPr lang="en-US" spc="-5" dirty="0" smtClean="0">
                <a:latin typeface="Times New Roman"/>
                <a:cs typeface="Times New Roman"/>
              </a:rPr>
              <a:t>receptors with a similar structure. </a:t>
            </a:r>
          </a:p>
          <a:p>
            <a:pPr algn="just">
              <a:lnSpc>
                <a:spcPct val="160000"/>
              </a:lnSpc>
            </a:pPr>
            <a:r>
              <a:rPr lang="en-US" spc="-155" dirty="0" smtClean="0">
                <a:latin typeface="Times New Roman"/>
                <a:cs typeface="Times New Roman"/>
              </a:rPr>
              <a:t>They  </a:t>
            </a:r>
            <a:r>
              <a:rPr lang="en-US" spc="-10" dirty="0" smtClean="0">
                <a:latin typeface="Times New Roman"/>
                <a:cs typeface="Times New Roman"/>
              </a:rPr>
              <a:t>each </a:t>
            </a:r>
            <a:r>
              <a:rPr lang="en-US" spc="-5" dirty="0" smtClean="0">
                <a:latin typeface="Times New Roman"/>
                <a:cs typeface="Times New Roman"/>
              </a:rPr>
              <a:t>have a tyrosine </a:t>
            </a:r>
            <a:r>
              <a:rPr lang="en-US" spc="-5" dirty="0" err="1" smtClean="0">
                <a:latin typeface="Times New Roman"/>
                <a:cs typeface="Times New Roman"/>
              </a:rPr>
              <a:t>kinase</a:t>
            </a:r>
            <a:r>
              <a:rPr lang="en-US" spc="-5" dirty="0" smtClean="0">
                <a:latin typeface="Times New Roman"/>
                <a:cs typeface="Times New Roman"/>
              </a:rPr>
              <a:t> domain (which </a:t>
            </a:r>
            <a:r>
              <a:rPr lang="en-US" spc="-5" dirty="0" err="1" smtClean="0">
                <a:latin typeface="Times New Roman"/>
                <a:cs typeface="Times New Roman"/>
              </a:rPr>
              <a:t>phosphorylates</a:t>
            </a:r>
            <a:r>
              <a:rPr lang="en-US" spc="-5" dirty="0" smtClean="0">
                <a:latin typeface="Times New Roman"/>
                <a:cs typeface="Times New Roman"/>
              </a:rPr>
              <a:t> proteins </a:t>
            </a:r>
            <a:r>
              <a:rPr lang="en-US" dirty="0" smtClean="0">
                <a:latin typeface="Times New Roman"/>
                <a:cs typeface="Times New Roman"/>
              </a:rPr>
              <a:t>on </a:t>
            </a:r>
            <a:r>
              <a:rPr lang="en-US" spc="-5" dirty="0" smtClean="0">
                <a:latin typeface="Times New Roman"/>
                <a:cs typeface="Times New Roman"/>
              </a:rPr>
              <a:t>tyrosine  residues), a hormone binding domain, and a carboxyl terminal segment with  multiple </a:t>
            </a:r>
            <a:r>
              <a:rPr lang="en-US" dirty="0" err="1" smtClean="0">
                <a:latin typeface="Times New Roman"/>
                <a:cs typeface="Times New Roman"/>
              </a:rPr>
              <a:t>tyrosines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for </a:t>
            </a:r>
            <a:r>
              <a:rPr lang="en-US" spc="-5" dirty="0" err="1" smtClean="0">
                <a:latin typeface="Times New Roman"/>
                <a:cs typeface="Times New Roman"/>
              </a:rPr>
              <a:t>autophosphorylation</a:t>
            </a:r>
            <a:r>
              <a:rPr lang="en-US" spc="-5" dirty="0" smtClean="0">
                <a:latin typeface="Times New Roman"/>
                <a:cs typeface="Times New Roman"/>
              </a:rPr>
              <a:t>. </a:t>
            </a:r>
          </a:p>
          <a:p>
            <a:pPr algn="just">
              <a:lnSpc>
                <a:spcPct val="160000"/>
              </a:lnSpc>
            </a:pPr>
            <a:r>
              <a:rPr lang="en-US" spc="-5" dirty="0" smtClean="0">
                <a:latin typeface="Times New Roman"/>
                <a:cs typeface="Times New Roman"/>
              </a:rPr>
              <a:t>When hormone binds </a:t>
            </a:r>
            <a:r>
              <a:rPr lang="en-US" spc="-10" dirty="0" smtClean="0">
                <a:latin typeface="Times New Roman"/>
                <a:cs typeface="Times New Roman"/>
              </a:rPr>
              <a:t>to </a:t>
            </a:r>
            <a:r>
              <a:rPr lang="en-US" spc="-5" dirty="0" smtClean="0">
                <a:latin typeface="Times New Roman"/>
                <a:cs typeface="Times New Roman"/>
              </a:rPr>
              <a:t>the  extracellular domain the receptors</a:t>
            </a:r>
            <a:r>
              <a:rPr lang="en-US" spc="5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aggregate.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>
              <a:lnSpc>
                <a:spcPct val="16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/>
          <p:nvPr/>
        </p:nvSpPr>
        <p:spPr>
          <a:xfrm>
            <a:off x="446963" y="1295400"/>
            <a:ext cx="5572837" cy="533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/>
          <p:cNvSpPr/>
          <p:nvPr/>
        </p:nvSpPr>
        <p:spPr>
          <a:xfrm>
            <a:off x="6400800" y="1600200"/>
            <a:ext cx="2362200" cy="4277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0" y="0"/>
            <a:ext cx="94919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0805" marR="5080" lvl="0" indent="-261874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16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Biochemical</a:t>
            </a:r>
            <a:r>
              <a:rPr kumimoji="0" lang="en-US" sz="4000" b="0" i="0" u="none" strike="noStrike" kern="1200" cap="none" spc="-17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mechanism</a:t>
            </a:r>
            <a:r>
              <a:rPr kumimoji="0" lang="en-US" sz="4000" b="0" i="0" u="none" strike="noStrike" kern="1200" cap="none" spc="-15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46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en-US" sz="4000" b="0" i="0" u="none" strike="noStrike" kern="1200" cap="none" spc="-13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33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action</a:t>
            </a:r>
            <a:r>
              <a:rPr kumimoji="0" lang="en-US" sz="4000" b="0" i="0" u="none" strike="noStrike" kern="1200" cap="none" spc="-18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46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 </a:t>
            </a:r>
            <a:r>
              <a:rPr kumimoji="0" lang="en-US" sz="4000" b="0" i="0" u="none" strike="noStrike" kern="1200" cap="none" spc="33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tyrosine</a:t>
            </a:r>
            <a:r>
              <a:rPr kumimoji="0" lang="en-US" sz="4000" b="0" i="0" u="none" strike="noStrike" kern="1200" cap="none" spc="-17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27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kinase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pc="285" dirty="0" smtClean="0"/>
              <a:t>Classification </a:t>
            </a:r>
            <a:r>
              <a:rPr lang="en-US" spc="415" dirty="0" smtClean="0"/>
              <a:t>of</a:t>
            </a:r>
            <a:r>
              <a:rPr lang="en-US" spc="-580" dirty="0" smtClean="0"/>
              <a:t> </a:t>
            </a:r>
            <a:r>
              <a:rPr lang="en-US" spc="-195" dirty="0" smtClean="0"/>
              <a:t>RTK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rmAutofit fontScale="55000" lnSpcReduction="20000"/>
          </a:bodyPr>
          <a:lstStyle/>
          <a:p>
            <a:pPr marL="355600" marR="5080">
              <a:lnSpc>
                <a:spcPct val="170000"/>
              </a:lnSpc>
              <a:spcBef>
                <a:spcPts val="95"/>
              </a:spcBef>
              <a:buClr>
                <a:srgbClr val="A42F0F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b="1" spc="-5" dirty="0" smtClean="0">
                <a:latin typeface="Times New Roman"/>
                <a:cs typeface="Times New Roman"/>
              </a:rPr>
              <a:t>Receptor </a:t>
            </a:r>
            <a:r>
              <a:rPr lang="en-US" b="1" spc="-10" dirty="0" smtClean="0">
                <a:latin typeface="Times New Roman"/>
                <a:cs typeface="Times New Roman"/>
              </a:rPr>
              <a:t>tyrosine </a:t>
            </a:r>
            <a:r>
              <a:rPr lang="en-US" b="1" spc="-5" dirty="0" err="1" smtClean="0">
                <a:latin typeface="Times New Roman"/>
                <a:cs typeface="Times New Roman"/>
              </a:rPr>
              <a:t>kinases</a:t>
            </a:r>
            <a:r>
              <a:rPr lang="en-US" b="1" spc="-5" dirty="0" smtClean="0">
                <a:latin typeface="Times New Roman"/>
                <a:cs typeface="Times New Roman"/>
              </a:rPr>
              <a:t> </a:t>
            </a:r>
            <a:r>
              <a:rPr lang="en-US" b="1" spc="-10" dirty="0" smtClean="0">
                <a:latin typeface="Times New Roman"/>
                <a:cs typeface="Times New Roman"/>
              </a:rPr>
              <a:t>(RTKs)-</a:t>
            </a:r>
            <a:r>
              <a:rPr lang="en-US" spc="-10" dirty="0" smtClean="0">
                <a:latin typeface="Times New Roman"/>
                <a:cs typeface="Times New Roman"/>
              </a:rPr>
              <a:t>The </a:t>
            </a:r>
            <a:r>
              <a:rPr lang="en-US" spc="-50" dirty="0" smtClean="0">
                <a:latin typeface="Times New Roman"/>
                <a:cs typeface="Times New Roman"/>
              </a:rPr>
              <a:t>RTK </a:t>
            </a:r>
            <a:r>
              <a:rPr lang="en-US" spc="-10" dirty="0" smtClean="0">
                <a:latin typeface="Times New Roman"/>
                <a:cs typeface="Times New Roman"/>
              </a:rPr>
              <a:t>family </a:t>
            </a:r>
            <a:r>
              <a:rPr lang="en-US" spc="-5" dirty="0" smtClean="0">
                <a:latin typeface="Times New Roman"/>
                <a:cs typeface="Times New Roman"/>
              </a:rPr>
              <a:t>includes the receptors for insulin  and for </a:t>
            </a:r>
            <a:r>
              <a:rPr lang="en-US" spc="-10" dirty="0" smtClean="0">
                <a:latin typeface="Times New Roman"/>
                <a:cs typeface="Times New Roman"/>
              </a:rPr>
              <a:t>many </a:t>
            </a:r>
            <a:r>
              <a:rPr lang="en-US" spc="-5" dirty="0" smtClean="0">
                <a:latin typeface="Times New Roman"/>
                <a:cs typeface="Times New Roman"/>
              </a:rPr>
              <a:t>growth factors such</a:t>
            </a:r>
            <a:r>
              <a:rPr lang="en-US" spc="3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as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>
              <a:lnSpc>
                <a:spcPct val="170000"/>
              </a:lnSpc>
              <a:spcBef>
                <a:spcPts val="1130"/>
              </a:spcBef>
              <a:buClr>
                <a:srgbClr val="A42F0F"/>
              </a:buClr>
              <a:buFont typeface="Wingdings"/>
              <a:buChar char=""/>
              <a:tabLst>
                <a:tab pos="35560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Epidermal growth factor</a:t>
            </a:r>
            <a:r>
              <a:rPr lang="en-US" spc="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(EGF)</a:t>
            </a:r>
          </a:p>
          <a:p>
            <a:pPr marL="355600">
              <a:lnSpc>
                <a:spcPct val="170000"/>
              </a:lnSpc>
              <a:spcBef>
                <a:spcPts val="1130"/>
              </a:spcBef>
              <a:buClr>
                <a:srgbClr val="A42F0F"/>
              </a:buClr>
              <a:buFont typeface="Wingdings"/>
              <a:buChar char=""/>
              <a:tabLst>
                <a:tab pos="35560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Fibroblast growth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factor(FGF)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>
              <a:lnSpc>
                <a:spcPct val="170000"/>
              </a:lnSpc>
              <a:spcBef>
                <a:spcPts val="1125"/>
              </a:spcBef>
              <a:buClr>
                <a:srgbClr val="A42F0F"/>
              </a:buClr>
              <a:buFont typeface="Wingdings"/>
              <a:buChar char=""/>
              <a:tabLst>
                <a:tab pos="35560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Platelet-derived growth factor</a:t>
            </a:r>
            <a:r>
              <a:rPr lang="en-US" spc="4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(PDGF)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>
              <a:lnSpc>
                <a:spcPct val="170000"/>
              </a:lnSpc>
              <a:spcBef>
                <a:spcPts val="1130"/>
              </a:spcBef>
              <a:buClr>
                <a:srgbClr val="A42F0F"/>
              </a:buClr>
              <a:buFont typeface="Wingdings"/>
              <a:buChar char=""/>
              <a:tabLst>
                <a:tab pos="355600" algn="l"/>
              </a:tabLst>
            </a:pPr>
            <a:r>
              <a:rPr lang="en-US" spc="-35" dirty="0" smtClean="0">
                <a:latin typeface="Times New Roman"/>
                <a:cs typeface="Times New Roman"/>
              </a:rPr>
              <a:t>Vascular </a:t>
            </a:r>
            <a:r>
              <a:rPr lang="en-US" spc="-5" dirty="0" smtClean="0">
                <a:latin typeface="Times New Roman"/>
                <a:cs typeface="Times New Roman"/>
              </a:rPr>
              <a:t>endothelial growth</a:t>
            </a:r>
            <a:r>
              <a:rPr lang="en-US" spc="5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factor(VEGF)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>
              <a:lnSpc>
                <a:spcPct val="170000"/>
              </a:lnSpc>
              <a:spcBef>
                <a:spcPts val="1130"/>
              </a:spcBef>
              <a:buClr>
                <a:srgbClr val="A42F0F"/>
              </a:buClr>
              <a:buFont typeface="Wingdings"/>
              <a:buChar char=""/>
              <a:tabLst>
                <a:tab pos="35560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Nerve growth factor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(NGF)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>
              <a:lnSpc>
                <a:spcPct val="170000"/>
              </a:lnSpc>
              <a:spcBef>
                <a:spcPts val="1130"/>
              </a:spcBef>
              <a:buClr>
                <a:srgbClr val="A42F0F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b="1" spc="-10" dirty="0" err="1" smtClean="0">
                <a:latin typeface="Times New Roman"/>
                <a:cs typeface="Times New Roman"/>
              </a:rPr>
              <a:t>Nonreceptor</a:t>
            </a:r>
            <a:r>
              <a:rPr lang="en-US" b="1" spc="-10" dirty="0" smtClean="0">
                <a:latin typeface="Times New Roman"/>
                <a:cs typeface="Times New Roman"/>
              </a:rPr>
              <a:t> tyrosine </a:t>
            </a:r>
            <a:r>
              <a:rPr lang="en-US" b="1" spc="-5" dirty="0" err="1" smtClean="0">
                <a:latin typeface="Times New Roman"/>
                <a:cs typeface="Times New Roman"/>
              </a:rPr>
              <a:t>kinases</a:t>
            </a:r>
            <a:r>
              <a:rPr lang="en-US" b="1" spc="-35" dirty="0" smtClean="0">
                <a:latin typeface="Times New Roman"/>
                <a:cs typeface="Times New Roman"/>
              </a:rPr>
              <a:t> </a:t>
            </a:r>
            <a:r>
              <a:rPr lang="en-US" b="1" spc="-15" dirty="0" smtClean="0">
                <a:latin typeface="Times New Roman"/>
                <a:cs typeface="Times New Roman"/>
              </a:rPr>
              <a:t>(NRTKs)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>
              <a:lnSpc>
                <a:spcPct val="170000"/>
              </a:lnSpc>
              <a:spcBef>
                <a:spcPts val="1125"/>
              </a:spcBef>
              <a:buClr>
                <a:srgbClr val="A42F0F"/>
              </a:buClr>
              <a:buFont typeface="Wingdings"/>
              <a:buChar char=""/>
              <a:tabLst>
                <a:tab pos="355600" algn="l"/>
              </a:tabLst>
            </a:pPr>
            <a:r>
              <a:rPr lang="en-US" spc="-5" dirty="0" err="1" smtClean="0">
                <a:latin typeface="Times New Roman"/>
                <a:cs typeface="Times New Roman"/>
              </a:rPr>
              <a:t>Src</a:t>
            </a:r>
            <a:r>
              <a:rPr lang="en-US" spc="-5" dirty="0" smtClean="0">
                <a:latin typeface="Times New Roman"/>
                <a:cs typeface="Times New Roman"/>
              </a:rPr>
              <a:t> – Proto </a:t>
            </a:r>
            <a:r>
              <a:rPr lang="en-US" spc="-5" dirty="0" err="1" smtClean="0">
                <a:latin typeface="Times New Roman"/>
                <a:cs typeface="Times New Roman"/>
              </a:rPr>
              <a:t>oncogene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>
              <a:lnSpc>
                <a:spcPct val="170000"/>
              </a:lnSpc>
              <a:spcBef>
                <a:spcPts val="1130"/>
              </a:spcBef>
              <a:buClr>
                <a:srgbClr val="A42F0F"/>
              </a:buClr>
              <a:buFont typeface="Wingdings"/>
              <a:buChar char=""/>
              <a:tabLst>
                <a:tab pos="35560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Janus </a:t>
            </a:r>
            <a:r>
              <a:rPr lang="en-US" spc="-5" dirty="0" err="1" smtClean="0">
                <a:latin typeface="Times New Roman"/>
                <a:cs typeface="Times New Roman"/>
              </a:rPr>
              <a:t>kinases</a:t>
            </a:r>
            <a:r>
              <a:rPr lang="en-US" spc="-4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(</a:t>
            </a:r>
            <a:r>
              <a:rPr lang="en-US" spc="-5" dirty="0" err="1" smtClean="0">
                <a:latin typeface="Times New Roman"/>
                <a:cs typeface="Times New Roman"/>
              </a:rPr>
              <a:t>Jaks</a:t>
            </a:r>
            <a:r>
              <a:rPr lang="en-US" spc="-5" dirty="0" smtClean="0">
                <a:latin typeface="Times New Roman"/>
                <a:cs typeface="Times New Roman"/>
              </a:rPr>
              <a:t>)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>
              <a:lnSpc>
                <a:spcPct val="170000"/>
              </a:lnSpc>
              <a:spcBef>
                <a:spcPts val="1130"/>
              </a:spcBef>
              <a:buClr>
                <a:srgbClr val="A42F0F"/>
              </a:buClr>
              <a:buFont typeface="Wingdings"/>
              <a:buChar char=""/>
              <a:tabLst>
                <a:tab pos="355600" algn="l"/>
              </a:tabLst>
            </a:pPr>
            <a:r>
              <a:rPr lang="en-US" spc="-5" dirty="0" err="1" smtClean="0">
                <a:latin typeface="Times New Roman"/>
                <a:cs typeface="Times New Roman"/>
              </a:rPr>
              <a:t>Abl</a:t>
            </a:r>
            <a:r>
              <a:rPr lang="en-US" spc="-5" dirty="0" smtClean="0">
                <a:latin typeface="Times New Roman"/>
                <a:cs typeface="Times New Roman"/>
              </a:rPr>
              <a:t> – Abelson </a:t>
            </a:r>
            <a:r>
              <a:rPr lang="en-US" spc="-5" dirty="0" err="1" smtClean="0">
                <a:latin typeface="Times New Roman"/>
                <a:cs typeface="Times New Roman"/>
              </a:rPr>
              <a:t>murine</a:t>
            </a:r>
            <a:r>
              <a:rPr lang="en-US" spc="-5" dirty="0" smtClean="0">
                <a:latin typeface="Times New Roman"/>
                <a:cs typeface="Times New Roman"/>
              </a:rPr>
              <a:t> leukemia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Protein </a:t>
            </a:r>
            <a:r>
              <a:rPr lang="en-US" b="1" dirty="0" err="1" smtClean="0"/>
              <a:t>kinase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is a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enzyme that modifies other proteins by chemically adding phosphate groups to them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lnSpc>
                <a:spcPct val="17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usually results in a functional change of the target protein by changing enzyme activity, cellular location, or association with other proteins.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 human genome contains about 518 protein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genes and they constitute about 2% of all human genes.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7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known to regulate the majority of cellular pathways, especially those involved in signal transduction.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also found in bacteria and plants, where they take an active participation in mechanistic cellular signaling.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/>
          <p:nvPr/>
        </p:nvSpPr>
        <p:spPr>
          <a:xfrm>
            <a:off x="990600" y="1524000"/>
            <a:ext cx="704469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spc="260" dirty="0" smtClean="0">
                <a:solidFill>
                  <a:srgbClr val="006FC0"/>
                </a:solidFill>
                <a:latin typeface="Arial"/>
                <a:cs typeface="Arial"/>
              </a:rPr>
              <a:t>Application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1905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The Role of </a:t>
            </a:r>
            <a:r>
              <a:rPr lang="en-US" b="1" spc="-25" dirty="0" smtClean="0">
                <a:solidFill>
                  <a:srgbClr val="404040"/>
                </a:solidFill>
                <a:latin typeface="Times New Roman"/>
                <a:cs typeface="Times New Roman"/>
              </a:rPr>
              <a:t>Tyrosine </a:t>
            </a:r>
            <a:r>
              <a:rPr lang="en-US" b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Kinase</a:t>
            </a:r>
            <a:r>
              <a:rPr lang="en-US" b="1" spc="-380" dirty="0" smtClean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Activity in </a:t>
            </a:r>
            <a:r>
              <a:rPr lang="en-US" b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Endocytosis</a:t>
            </a:r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Compartmentation</a:t>
            </a:r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, and </a:t>
            </a:r>
            <a:r>
              <a:rPr lang="en-US" b="1" spc="-145" dirty="0" smtClean="0">
                <a:solidFill>
                  <a:srgbClr val="404040"/>
                </a:solidFill>
                <a:latin typeface="Times New Roman"/>
                <a:cs typeface="Times New Roman"/>
              </a:rPr>
              <a:t>down  </a:t>
            </a:r>
            <a:r>
              <a:rPr lang="en-US" b="1" spc="-5" dirty="0" smtClean="0">
                <a:solidFill>
                  <a:srgbClr val="404040"/>
                </a:solidFill>
                <a:latin typeface="Times New Roman"/>
                <a:cs typeface="Times New Roman"/>
              </a:rPr>
              <a:t>regulation </a:t>
            </a:r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of the Epidermal </a:t>
            </a:r>
            <a:r>
              <a:rPr lang="en-US" b="1" spc="-5" dirty="0" smtClean="0">
                <a:solidFill>
                  <a:srgbClr val="404040"/>
                </a:solidFill>
                <a:latin typeface="Times New Roman"/>
                <a:cs typeface="Times New Roman"/>
              </a:rPr>
              <a:t>Growth </a:t>
            </a:r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Factor</a:t>
            </a:r>
            <a:r>
              <a:rPr lang="en-US" b="1" spc="-170" dirty="0" smtClean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Receptor</a:t>
            </a:r>
            <a:endParaRPr lang="en-US" dirty="0"/>
          </a:p>
        </p:txBody>
      </p:sp>
      <p:sp>
        <p:nvSpPr>
          <p:cNvPr id="4" name="object 6"/>
          <p:cNvSpPr/>
          <p:nvPr/>
        </p:nvSpPr>
        <p:spPr>
          <a:xfrm>
            <a:off x="1" y="2743200"/>
            <a:ext cx="91440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762000"/>
            <a:ext cx="9143999" cy="5460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Ribosomal s6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Ribosomal s6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rsk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is a family of protein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involved in signal transduction.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two subfamilies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rsk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p90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rsk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also known as MAPK-activated protein kinase-1 (MAPKAP-K1), and p70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rsk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also known as S6-H1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or simply S6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three variants of p90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rsk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in humans,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rsk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1-3. 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Rsks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 serine/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threonine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and are activated by the MAPK/ERK pathway.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two known mammalian homologues of S6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 S6K1 and S6K2.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talk b/w signaling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Crosstalk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refers to instances in which one or more components of one signal transduction pathway affects another. 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common form being crosstalk between proteins of signaling cascades. 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these signal transduction pathways, there are often shared components that can interact with either pathway. 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more complex instance of crosstalk can be observed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transmembrane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crosstalk between the extracellular matrix (ECM) and the cytoskeleton.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cAMP</a:t>
            </a:r>
            <a:r>
              <a:rPr lang="en-US" dirty="0" smtClean="0"/>
              <a:t>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example of crosstalk between proteins in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signalling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pathway can be seen with cyclic adenosine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monophosphate's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role in regulating cell proliferation by interacting with the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mitogen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-activated protein (MAP)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pathway. </a:t>
            </a:r>
          </a:p>
          <a:p>
            <a:pPr algn="just">
              <a:lnSpc>
                <a:spcPct val="17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compound synthesized in cells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adenylate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response to a variety of extracellular signals.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primarily acts as an intracellular second messenger whose major intracellular receptor is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-dependent protein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(PKA) that acts through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target proteins. 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signal transduction pathway begins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-receptor interactions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extracellularly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signal is then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transduced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through the membrane, stimulating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adenylyl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the inner membrane surface to catalyze the conversion of ATP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ERK, (Extra cellular signal regulated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 participating protein in the MAPK signaling pathway, can be activated or inhibited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7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inhibit ERKs in a variety of ways, most of which involve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-dependent protein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(PKA) and the inhibition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-dependent signals to Raf-1.</a:t>
            </a:r>
          </a:p>
          <a:p>
            <a:pPr algn="just">
              <a:lnSpc>
                <a:spcPct val="17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also stimulate cell proliferation by stimulating ERKs.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occurs through the induction of specific genes via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transcription factor CREB by PKA. 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Though ERKs do not appear to be a requirement for this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CREB, the MAPK pathway.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7/72/Figure_1_C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838200"/>
            <a:ext cx="533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Crosstalk can even be observed across membranes.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Membrane interactions with the extracellular matrix (ECM) and with neighboring cells can trigger a variety of responses within the cell.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However, the topography and mechanical properties of the ECM also come to play an important role in powerful, complex crosstalk with the cells growing on or inside the matrix.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example,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integrin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-mediated cytoskeleton assembly and even cell motility are affected by the physical state of the ECM. 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Binding of the α5β1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integrin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its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fibronectin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activates the formation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fibrillar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adhesions and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actin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filaments. 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turn, binding of the same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integrin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(α5β1) to an immobilized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fibronectin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seen to form highly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phosphorylated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focal contacts/focal adhesion (cells involved in matrix adhesion) within the membrane and reduces cell migration rates and matrix immobilization.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Matrix immobilization inhibits the formation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fibrillar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adhesions and matrix reorganization.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Likewise, players of other signaling pathways inside the cell can affect the structure of the cytoskeleton and thereby the cell’s interaction with the ECM.</a:t>
            </a:r>
          </a:p>
          <a:p>
            <a:pPr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371600"/>
          </a:xfrm>
        </p:spPr>
        <p:txBody>
          <a:bodyPr/>
          <a:lstStyle/>
          <a:p>
            <a:r>
              <a:rPr lang="en-US" dirty="0"/>
              <a:t>Protein Kinases in Animal Cells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77000" y="5410200"/>
            <a:ext cx="2667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Cell division</a:t>
            </a:r>
          </a:p>
          <a:p>
            <a:pPr>
              <a:lnSpc>
                <a:spcPct val="90000"/>
              </a:lnSpc>
            </a:pPr>
            <a:r>
              <a:rPr lang="en-US" sz="2800"/>
              <a:t>Apoptosis</a:t>
            </a:r>
          </a:p>
        </p:txBody>
      </p:sp>
      <p:pic>
        <p:nvPicPr>
          <p:cNvPr id="6147" name="Picture 3" descr="C:\wp51\GradCourses\Pharm\PK_PowerPoint\BigPi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3643313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2725" y="5324475"/>
            <a:ext cx="50466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The first messenger</a:t>
            </a:r>
          </a:p>
          <a:p>
            <a:r>
              <a:rPr lang="en-US" sz="2800"/>
              <a:t>interacts with a receptor</a:t>
            </a:r>
          </a:p>
          <a:p>
            <a:r>
              <a:rPr lang="en-US" sz="2800"/>
              <a:t>and a second messenger is formed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2362200"/>
            <a:ext cx="914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Kinases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6670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upload.wikimedia.org/wikipedia/commons/7/74/Crosstalk_Between_Signaling_Pathway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248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History and Importance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About 518 genes in humans encode protein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are the fourth largest gene family in humans</a:t>
            </a:r>
          </a:p>
          <a:p>
            <a:pPr lvl="1" algn="just">
              <a:lnSpc>
                <a:spcPct val="16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zinc finger proteins (3%)</a:t>
            </a:r>
          </a:p>
          <a:p>
            <a:pPr lvl="1" algn="just">
              <a:lnSpc>
                <a:spcPct val="16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G-protein coupled receptors (2.8%)</a:t>
            </a:r>
          </a:p>
          <a:p>
            <a:pPr lvl="1" algn="just">
              <a:lnSpc>
                <a:spcPct val="16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Major histocompatibility (MHC) complex protein family (2.8%)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Protein Kinases Are There? </a:t>
            </a:r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kinome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refers to all protein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the genome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There are  478 conventional eukaryotic protein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ePKs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plus 106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pseudogenes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388 Protein-serine/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threonine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kinases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90 Protein-tyrosine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kinases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58 receptor PTKs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32 Non-receptor PTKs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There are 40 atypical protein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(e.g. EF2K/alpha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478 + 40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518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Protein </a:t>
            </a:r>
            <a:r>
              <a:rPr lang="en-US" dirty="0" err="1" smtClean="0"/>
              <a:t>Kinase</a:t>
            </a:r>
            <a:r>
              <a:rPr lang="en-US" dirty="0" smtClean="0"/>
              <a:t> Classifications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Protein-Serine/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threonine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Protein-Tyrosine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Receptor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binding domain and catalytic site on the same polypeptide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Non-receptor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catalytic domain separate from the receptor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Dual Specificity (both serine/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threonine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tyrosine) also occur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Broad Specificity: have several substrates</a:t>
            </a:r>
            <a:r>
              <a:rPr lang="en-US" sz="24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, e.g., PKA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Narrow Specificity: have one or a few substrates, e.g.,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one substrate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Classified by activator: PKA, PKG, PKC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Classes 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Group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cyclic AMP-dependent protein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Basic amino acid-directed enzymes that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phosphorylate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serine/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threonine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Classes II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CaMK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Calcium-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calmodulin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-dependent protein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II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Type II is a broad specificity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others are dedicated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a limited substrate specificity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1100</Words>
  <Application>Microsoft Office PowerPoint</Application>
  <PresentationFormat>On-screen Show (4:3)</PresentationFormat>
  <Paragraphs>176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Protein Kinases</vt:lpstr>
      <vt:lpstr>Second Messenger Hypothesis</vt:lpstr>
      <vt:lpstr>Protein kinase</vt:lpstr>
      <vt:lpstr>Protein Kinases in Animal Cells</vt:lpstr>
      <vt:lpstr>History and Importance </vt:lpstr>
      <vt:lpstr>How Many Protein Kinases Are There? </vt:lpstr>
      <vt:lpstr>Protein Kinase Classifications</vt:lpstr>
      <vt:lpstr>General Classes I</vt:lpstr>
      <vt:lpstr>General Classes II</vt:lpstr>
      <vt:lpstr>General Classes III</vt:lpstr>
      <vt:lpstr>General Classes IV</vt:lpstr>
      <vt:lpstr>Protein Kinase and P’ase Rxns</vt:lpstr>
      <vt:lpstr>Reactions and Types of Protein Kinases</vt:lpstr>
      <vt:lpstr>Activation of Protein Kinases</vt:lpstr>
      <vt:lpstr>Protein Kinase A</vt:lpstr>
      <vt:lpstr>Protein Kinase A Structure</vt:lpstr>
      <vt:lpstr>PKA Domain Structure</vt:lpstr>
      <vt:lpstr>PKA Substrate Specificity</vt:lpstr>
      <vt:lpstr>Earl W. Sutherland, Jr (cAMP) Edwin Krebs (PKA)       Albert G. Gilman (G-protein) Edmund Fischer (PKA)      Martin Rodbell( G-protein)</vt:lpstr>
      <vt:lpstr>Protein Kinase G</vt:lpstr>
      <vt:lpstr>Action of cGMP</vt:lpstr>
      <vt:lpstr>cGMP Metabolism and Action</vt:lpstr>
      <vt:lpstr>Calcium-Dependent Protein Kinases</vt:lpstr>
      <vt:lpstr>Calcium-Dependent PKs</vt:lpstr>
      <vt:lpstr>Protein Kinase C Family</vt:lpstr>
      <vt:lpstr>Tyrosine Kinases</vt:lpstr>
      <vt:lpstr>Tyrosine kinase mechanism</vt:lpstr>
      <vt:lpstr>Slide 28</vt:lpstr>
      <vt:lpstr>Classification of RTK</vt:lpstr>
      <vt:lpstr>Slide 30</vt:lpstr>
      <vt:lpstr>Application </vt:lpstr>
      <vt:lpstr>Slide 32</vt:lpstr>
      <vt:lpstr>Ribosomal s6 kinase</vt:lpstr>
      <vt:lpstr>Cross talk b/w signaling pathways</vt:lpstr>
      <vt:lpstr>cAMP pathway</vt:lpstr>
      <vt:lpstr>Slide 36</vt:lpstr>
      <vt:lpstr>Slide 37</vt:lpstr>
      <vt:lpstr>ECM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39</cp:revision>
  <dcterms:created xsi:type="dcterms:W3CDTF">2006-08-16T00:00:00Z</dcterms:created>
  <dcterms:modified xsi:type="dcterms:W3CDTF">2018-03-07T06:59:47Z</dcterms:modified>
</cp:coreProperties>
</file>